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25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66" r:id="rId13"/>
    <p:sldId id="267" r:id="rId14"/>
    <p:sldId id="269" r:id="rId15"/>
    <p:sldId id="275" r:id="rId16"/>
    <p:sldId id="268" r:id="rId17"/>
    <p:sldId id="270" r:id="rId18"/>
    <p:sldId id="274" r:id="rId19"/>
    <p:sldId id="272" r:id="rId20"/>
    <p:sldId id="273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22EB31-08A5-485B-A9FA-0F04D640ADFA}" type="datetimeFigureOut">
              <a:rPr lang="pl-PL" smtClean="0"/>
              <a:t>14.04.2025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B367E9-C7EB-4A55-8CCA-0D3A5A74442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6627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D8356-11DA-4EF3-B358-B672316F0D58}" type="datetime1">
              <a:rPr lang="pl-PL" smtClean="0"/>
              <a:t>14.04.2025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598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0280-65CD-4C7B-86E7-8E5C5F37BF92}" type="datetime1">
              <a:rPr lang="pl-PL" smtClean="0"/>
              <a:t>14.04.2025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2620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7036F-46F8-4DD7-A62C-628067F205B2}" type="datetime1">
              <a:rPr lang="pl-PL" smtClean="0"/>
              <a:t>14.04.2025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3689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EAD6D-7407-407C-BA24-710038DAFDAB}" type="datetime1">
              <a:rPr lang="pl-PL" smtClean="0"/>
              <a:t>14.04.2025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1571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52607-1390-42B4-A39F-0043D6D17C54}" type="datetime1">
              <a:rPr lang="pl-PL" smtClean="0"/>
              <a:t>14.04.2025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2377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A63A-05E5-4DB8-9E9C-13658CE0F931}" type="datetime1">
              <a:rPr lang="pl-PL" smtClean="0"/>
              <a:t>14.04.2025</a:t>
            </a:fld>
            <a:endParaRPr lang="pl-P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975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711FD-3B23-47FD-A5BF-C2AF369F70CB}" type="datetime1">
              <a:rPr lang="pl-PL" smtClean="0"/>
              <a:t>14.04.2025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9620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1C2A9-74EA-4C3F-8B6C-2740EBBA6D7F}" type="datetime1">
              <a:rPr lang="pl-PL" smtClean="0"/>
              <a:t>14.04.2025</a:t>
            </a:fld>
            <a:endParaRPr lang="pl-P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8489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361C6-6FAE-4C28-BD77-07F3A63AA931}" type="datetime1">
              <a:rPr lang="pl-PL" smtClean="0"/>
              <a:t>14.04.2025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9348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41381-A589-42F4-9C6C-744A7B7DC331}" type="datetime1">
              <a:rPr lang="pl-PL" smtClean="0"/>
              <a:t>14.04.2025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603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E4245-6E93-4FDF-BCCE-4D6C2D041F41}" type="datetime1">
              <a:rPr lang="pl-PL" smtClean="0"/>
              <a:t>14.04.2025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7772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E2984-1D4C-48DC-9CAE-04B913F3E484}" type="datetime1">
              <a:rPr lang="pl-PL" smtClean="0"/>
              <a:t>14.04.2025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2876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BF42E-398F-47AE-A2B5-6DD78F7A3C14}" type="datetime1">
              <a:rPr lang="pl-PL" smtClean="0"/>
              <a:t>14.04.2025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449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E62C4-8491-4142-9464-71BE0B9B75F2}" type="datetime1">
              <a:rPr lang="pl-PL" smtClean="0"/>
              <a:t>14.04.2025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4098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CB1C-256E-423E-A9EA-5CDE36F53DD8}" type="datetime1">
              <a:rPr lang="pl-PL" smtClean="0"/>
              <a:t>14.04.2025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27491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0E55-C2B1-4422-A842-8DAC68BFFAE7}" type="datetime1">
              <a:rPr lang="pl-PL" smtClean="0"/>
              <a:t>14.04.2025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98699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608D7-589B-4A54-9944-132FE28228AD}" type="datetime1">
              <a:rPr lang="pl-PL" smtClean="0"/>
              <a:t>14.04.2025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8858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4DD577B-80D9-4651-88D0-7BFF829158FC}" type="datetime1">
              <a:rPr lang="pl-PL" smtClean="0"/>
              <a:t>14.04.2025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0555D-C137-4172-A32F-9305C2167AA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23591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7FB180-72C9-4EF1-86CB-E3D80C14F8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32920"/>
            <a:ext cx="8825658" cy="1752600"/>
          </a:xfrm>
        </p:spPr>
        <p:txBody>
          <a:bodyPr/>
          <a:lstStyle/>
          <a:p>
            <a:r>
              <a:rPr lang="pl-PL" sz="9600" dirty="0">
                <a:solidFill>
                  <a:schemeClr val="tx1"/>
                </a:solidFill>
              </a:rPr>
              <a:t>Irlandia - </a:t>
            </a:r>
            <a:r>
              <a:rPr lang="pl-PL" sz="9600" dirty="0" err="1">
                <a:solidFill>
                  <a:srgbClr val="FFFF00"/>
                </a:solidFill>
              </a:rPr>
              <a:t>Éire</a:t>
            </a:r>
            <a:endParaRPr lang="pl-PL" sz="9600" dirty="0">
              <a:solidFill>
                <a:srgbClr val="FFFF00"/>
              </a:solidFill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A6E3987-527E-4C4B-8D90-CC5CB1B7C5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762375"/>
            <a:ext cx="10953750" cy="2609850"/>
          </a:xfrm>
        </p:spPr>
        <p:txBody>
          <a:bodyPr>
            <a:noAutofit/>
          </a:bodyPr>
          <a:lstStyle/>
          <a:p>
            <a:r>
              <a:rPr lang="en-US" sz="4400" dirty="0" err="1"/>
              <a:t>Republika</a:t>
            </a:r>
            <a:r>
              <a:rPr lang="en-US" sz="4400" dirty="0"/>
              <a:t> </a:t>
            </a:r>
            <a:r>
              <a:rPr lang="en-US" sz="4400" dirty="0" err="1"/>
              <a:t>Irlandii</a:t>
            </a:r>
            <a:r>
              <a:rPr lang="en-US" sz="4400" dirty="0"/>
              <a:t> </a:t>
            </a:r>
            <a:endParaRPr lang="pl-PL" sz="4400" dirty="0"/>
          </a:p>
          <a:p>
            <a:r>
              <a:rPr lang="en-US" sz="4400" dirty="0"/>
              <a:t>(Republic of Ireland)</a:t>
            </a:r>
            <a:endParaRPr lang="pl-PL" sz="4400" dirty="0"/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E70A4C4B-0BE6-4184-BCAF-A6FBD4B7FD4E}"/>
              </a:ext>
            </a:extLst>
          </p:cNvPr>
          <p:cNvGrpSpPr/>
          <p:nvPr/>
        </p:nvGrpSpPr>
        <p:grpSpPr>
          <a:xfrm>
            <a:off x="7552138" y="3891556"/>
            <a:ext cx="4199338" cy="2099669"/>
            <a:chOff x="7552138" y="3891556"/>
            <a:chExt cx="4199338" cy="2099669"/>
          </a:xfrm>
        </p:grpSpPr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180AAE24-D72A-4D6A-9F33-CE2A290B995D}"/>
                </a:ext>
              </a:extLst>
            </p:cNvPr>
            <p:cNvSpPr/>
            <p:nvPr/>
          </p:nvSpPr>
          <p:spPr>
            <a:xfrm>
              <a:off x="7552138" y="3891556"/>
              <a:ext cx="4199338" cy="2099669"/>
            </a:xfrm>
            <a:custGeom>
              <a:avLst/>
              <a:gdLst>
                <a:gd name="connsiteX0" fmla="*/ 0 w 4199338"/>
                <a:gd name="connsiteY0" fmla="*/ 0 h 2099669"/>
                <a:gd name="connsiteX1" fmla="*/ 4199338 w 4199338"/>
                <a:gd name="connsiteY1" fmla="*/ 0 h 2099669"/>
                <a:gd name="connsiteX2" fmla="*/ 4199338 w 4199338"/>
                <a:gd name="connsiteY2" fmla="*/ 2099669 h 2099669"/>
                <a:gd name="connsiteX3" fmla="*/ 0 w 4199338"/>
                <a:gd name="connsiteY3" fmla="*/ 2099669 h 2099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9338" h="2099669">
                  <a:moveTo>
                    <a:pt x="0" y="0"/>
                  </a:moveTo>
                  <a:lnTo>
                    <a:pt x="4199338" y="0"/>
                  </a:lnTo>
                  <a:lnTo>
                    <a:pt x="4199338" y="2099669"/>
                  </a:lnTo>
                  <a:lnTo>
                    <a:pt x="0" y="2099669"/>
                  </a:lnTo>
                  <a:close/>
                </a:path>
              </a:pathLst>
            </a:custGeom>
            <a:solidFill>
              <a:srgbClr val="169B62"/>
            </a:solidFill>
            <a:ln w="34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62DE22D7-C48E-473A-8DE7-A6F131C9AE3A}"/>
                </a:ext>
              </a:extLst>
            </p:cNvPr>
            <p:cNvSpPr/>
            <p:nvPr/>
          </p:nvSpPr>
          <p:spPr>
            <a:xfrm>
              <a:off x="8951917" y="3891556"/>
              <a:ext cx="2799558" cy="2099669"/>
            </a:xfrm>
            <a:custGeom>
              <a:avLst/>
              <a:gdLst>
                <a:gd name="connsiteX0" fmla="*/ 0 w 2799558"/>
                <a:gd name="connsiteY0" fmla="*/ 0 h 2099669"/>
                <a:gd name="connsiteX1" fmla="*/ 2799559 w 2799558"/>
                <a:gd name="connsiteY1" fmla="*/ 0 h 2099669"/>
                <a:gd name="connsiteX2" fmla="*/ 2799559 w 2799558"/>
                <a:gd name="connsiteY2" fmla="*/ 2099669 h 2099669"/>
                <a:gd name="connsiteX3" fmla="*/ 0 w 2799558"/>
                <a:gd name="connsiteY3" fmla="*/ 2099669 h 2099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99558" h="2099669">
                  <a:moveTo>
                    <a:pt x="0" y="0"/>
                  </a:moveTo>
                  <a:lnTo>
                    <a:pt x="2799559" y="0"/>
                  </a:lnTo>
                  <a:lnTo>
                    <a:pt x="2799559" y="2099669"/>
                  </a:lnTo>
                  <a:lnTo>
                    <a:pt x="0" y="2099669"/>
                  </a:lnTo>
                  <a:close/>
                </a:path>
              </a:pathLst>
            </a:custGeom>
            <a:solidFill>
              <a:srgbClr val="FFFFFF"/>
            </a:solidFill>
            <a:ln w="34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8014D65F-C9E2-461B-B6FA-53B1F3ED6F7A}"/>
                </a:ext>
              </a:extLst>
            </p:cNvPr>
            <p:cNvSpPr/>
            <p:nvPr/>
          </p:nvSpPr>
          <p:spPr>
            <a:xfrm>
              <a:off x="10351696" y="3891556"/>
              <a:ext cx="1399779" cy="2099669"/>
            </a:xfrm>
            <a:custGeom>
              <a:avLst/>
              <a:gdLst>
                <a:gd name="connsiteX0" fmla="*/ 0 w 1399779"/>
                <a:gd name="connsiteY0" fmla="*/ 0 h 2099669"/>
                <a:gd name="connsiteX1" fmla="*/ 1399779 w 1399779"/>
                <a:gd name="connsiteY1" fmla="*/ 0 h 2099669"/>
                <a:gd name="connsiteX2" fmla="*/ 1399779 w 1399779"/>
                <a:gd name="connsiteY2" fmla="*/ 2099669 h 2099669"/>
                <a:gd name="connsiteX3" fmla="*/ 0 w 1399779"/>
                <a:gd name="connsiteY3" fmla="*/ 2099669 h 2099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9779" h="2099669">
                  <a:moveTo>
                    <a:pt x="0" y="0"/>
                  </a:moveTo>
                  <a:lnTo>
                    <a:pt x="1399779" y="0"/>
                  </a:lnTo>
                  <a:lnTo>
                    <a:pt x="1399779" y="2099669"/>
                  </a:lnTo>
                  <a:lnTo>
                    <a:pt x="0" y="2099669"/>
                  </a:lnTo>
                  <a:close/>
                </a:path>
              </a:pathLst>
            </a:custGeom>
            <a:solidFill>
              <a:srgbClr val="FF883E"/>
            </a:solidFill>
            <a:ln w="34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5" name="Symbol zastępczy numeru slajdu 14">
            <a:extLst>
              <a:ext uri="{FF2B5EF4-FFF2-40B4-BE49-F238E27FC236}">
                <a16:creationId xmlns:a16="http://schemas.microsoft.com/office/drawing/2014/main" id="{EA88C75A-B95D-445F-8F5F-4E3AF1EDD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1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52862D3-1FE3-4713-81AD-822CD656A0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8575"/>
            <a:ext cx="7115175" cy="98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029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F76B7C2-3891-47A4-9294-5CEADE96C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462" y="624168"/>
            <a:ext cx="6288088" cy="57004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3600" b="1" i="0" u="none" strike="noStrike" baseline="0" dirty="0">
                <a:solidFill>
                  <a:srgbClr val="FFFF00"/>
                </a:solidFill>
                <a:latin typeface="Calibri" panose="020F0502020204030204" pitchFamily="34" charset="0"/>
              </a:rPr>
              <a:t>Irlandia</a:t>
            </a:r>
            <a:r>
              <a:rPr lang="pl-PL" sz="3600" b="0" i="0" u="none" strike="noStrike" baseline="0" dirty="0">
                <a:latin typeface="Calibri" panose="020F0502020204030204" pitchFamily="34" charset="0"/>
              </a:rPr>
              <a:t>, to państwo wyspiarskie zajmujące większość terytorium wyspy Irlandia (z wyłączeniem Irlandii Północnej, która należy do Wielkiej Brytanii). Ogłoszenie niepodległości względem Wielkiej Brytanii nastąpiło </a:t>
            </a:r>
            <a:br>
              <a:rPr lang="pl-PL" sz="3600" b="0" i="0" u="none" strike="noStrike" baseline="0" dirty="0">
                <a:latin typeface="Calibri" panose="020F0502020204030204" pitchFamily="34" charset="0"/>
              </a:rPr>
            </a:br>
            <a:r>
              <a:rPr lang="pl-PL" sz="3600" b="0" i="0" u="none" strike="noStrike" baseline="0" dirty="0">
                <a:latin typeface="Calibri" panose="020F0502020204030204" pitchFamily="34" charset="0"/>
              </a:rPr>
              <a:t>24 kwietnia 1916r., a uznanie niepodległości 6 grudnia 1921r. Jest członkiem Unii Europejskiej.</a:t>
            </a:r>
            <a:endParaRPr lang="pl-PL" sz="36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289A415-ACDC-4915-B11C-16A386BDA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3941" y="1380904"/>
            <a:ext cx="4922947" cy="5105842"/>
          </a:xfrm>
          <a:prstGeom prst="rect">
            <a:avLst/>
          </a:prstGeom>
        </p:spPr>
      </p:pic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04B646A-E2FC-4D93-B4B0-66AC224FB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5357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13" y="481012"/>
            <a:ext cx="6535738" cy="5895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b="1" i="0" u="none" strike="noStrike" baseline="0" dirty="0">
                <a:latin typeface="+mn-lt"/>
              </a:rPr>
              <a:t>Powierzchnia</a:t>
            </a:r>
            <a:endParaRPr lang="pl-PL" sz="2800" b="0" i="0" u="none" strike="noStrike" baseline="0" dirty="0">
              <a:latin typeface="+mn-lt"/>
            </a:endParaRPr>
          </a:p>
          <a:p>
            <a:pPr marL="0" indent="0">
              <a:buNone/>
            </a:pPr>
            <a:r>
              <a:rPr lang="pl-PL" sz="2800" b="0" i="0" u="none" strike="noStrike" baseline="0" dirty="0">
                <a:latin typeface="+mn-lt"/>
              </a:rPr>
              <a:t>•całkowita - 70 273 km²</a:t>
            </a:r>
          </a:p>
          <a:p>
            <a:pPr marL="0" indent="0">
              <a:buNone/>
            </a:pPr>
            <a:endParaRPr lang="pl-PL" sz="2800" b="0" i="0" u="none" strike="noStrike" baseline="0" dirty="0">
              <a:latin typeface="+mn-lt"/>
            </a:endParaRPr>
          </a:p>
          <a:p>
            <a:pPr marL="0" indent="0">
              <a:buNone/>
            </a:pPr>
            <a:r>
              <a:rPr lang="pl-PL" sz="2800" b="1" i="0" u="none" strike="noStrike" baseline="0" dirty="0">
                <a:latin typeface="+mn-lt"/>
              </a:rPr>
              <a:t>Liczba ludności </a:t>
            </a:r>
            <a:endParaRPr lang="pl-PL" sz="2800" b="0" i="0" u="none" strike="noStrike" baseline="0" dirty="0">
              <a:latin typeface="+mn-lt"/>
            </a:endParaRPr>
          </a:p>
          <a:p>
            <a:pPr marL="0" indent="0">
              <a:buNone/>
            </a:pPr>
            <a:r>
              <a:rPr lang="pl-PL" sz="2800" b="0" i="0" u="none" strike="noStrike" baseline="0" dirty="0">
                <a:latin typeface="+mn-lt"/>
              </a:rPr>
              <a:t>•5 224 884 (2021 r.) </a:t>
            </a:r>
          </a:p>
          <a:p>
            <a:pPr marL="0" indent="0">
              <a:buNone/>
            </a:pPr>
            <a:r>
              <a:rPr lang="pl-PL" sz="2800" b="0" i="0" u="none" strike="noStrike" baseline="0" dirty="0">
                <a:latin typeface="+mn-lt"/>
              </a:rPr>
              <a:t>•gęstość zaludnienia 74 osoby/km²</a:t>
            </a:r>
          </a:p>
          <a:p>
            <a:endParaRPr lang="pl-PL" sz="2800" b="0" i="0" u="none" strike="noStrike" baseline="0" dirty="0">
              <a:latin typeface="+mn-lt"/>
            </a:endParaRPr>
          </a:p>
          <a:p>
            <a:pPr marL="0" indent="0">
              <a:buNone/>
            </a:pPr>
            <a:r>
              <a:rPr lang="pl-PL" sz="2800" b="1" i="0" u="none" strike="noStrike" baseline="0" dirty="0">
                <a:latin typeface="+mn-lt"/>
              </a:rPr>
              <a:t>Język urzędowy i waluta:</a:t>
            </a:r>
            <a:endParaRPr lang="pl-PL" sz="2800" b="0" i="0" u="none" strike="noStrike" baseline="0" dirty="0">
              <a:latin typeface="+mn-lt"/>
            </a:endParaRPr>
          </a:p>
          <a:p>
            <a:pPr marL="0" indent="0">
              <a:buNone/>
            </a:pPr>
            <a:r>
              <a:rPr lang="pl-PL" sz="2800" b="0" i="0" u="none" strike="noStrike" baseline="0" dirty="0">
                <a:latin typeface="+mn-lt"/>
              </a:rPr>
              <a:t>•irlandzki  i angielski</a:t>
            </a:r>
          </a:p>
          <a:p>
            <a:pPr marL="0" indent="0">
              <a:buNone/>
            </a:pPr>
            <a:r>
              <a:rPr lang="pl-PL" sz="2800" b="0" i="0" u="none" strike="noStrike" baseline="0" dirty="0">
                <a:latin typeface="+mn-lt"/>
              </a:rPr>
              <a:t>•euro (€)</a:t>
            </a:r>
            <a:endParaRPr lang="pl-PL" sz="2800" dirty="0">
              <a:latin typeface="+mn-lt"/>
            </a:endParaRPr>
          </a:p>
          <a:p>
            <a:endParaRPr lang="pl-PL" sz="2800" b="0" i="0" u="none" strike="noStrike" baseline="0" dirty="0">
              <a:latin typeface="+mn-lt"/>
            </a:endParaRPr>
          </a:p>
          <a:p>
            <a:endParaRPr lang="pl-PL" dirty="0">
              <a:latin typeface="+mn-lt"/>
            </a:endParaRPr>
          </a:p>
        </p:txBody>
      </p:sp>
      <p:pic>
        <p:nvPicPr>
          <p:cNvPr id="1026" name="Picture 2" descr="Mapa opisywanego kraju">
            <a:extLst>
              <a:ext uri="{FF2B5EF4-FFF2-40B4-BE49-F238E27FC236}">
                <a16:creationId xmlns:a16="http://schemas.microsoft.com/office/drawing/2014/main" id="{E6E3202D-3FAC-4A41-9896-3019F5AEA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1381126"/>
            <a:ext cx="4019021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2207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629679"/>
            <a:ext cx="11610975" cy="5895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b="1" i="0" u="none" strike="noStrike" baseline="0" dirty="0">
                <a:latin typeface="+mn-lt"/>
              </a:rPr>
              <a:t>Stolica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b="1" i="0" u="none" strike="noStrike" baseline="0" dirty="0">
                <a:solidFill>
                  <a:srgbClr val="FFFF00"/>
                </a:solidFill>
                <a:latin typeface="+mn-lt"/>
              </a:rPr>
              <a:t>Dublin</a:t>
            </a:r>
            <a:r>
              <a:rPr lang="pl-PL" sz="2800" i="0" u="none" strike="noStrike" baseline="0" dirty="0">
                <a:latin typeface="+mn-lt"/>
              </a:rPr>
              <a:t> - (irl. </a:t>
            </a:r>
            <a:r>
              <a:rPr lang="pl-PL" sz="2800" i="0" u="none" strike="noStrike" baseline="0" dirty="0" err="1">
                <a:latin typeface="+mn-lt"/>
              </a:rPr>
              <a:t>Baile</a:t>
            </a:r>
            <a:r>
              <a:rPr lang="pl-PL" sz="2800" i="0" u="none" strike="noStrike" baseline="0" dirty="0">
                <a:latin typeface="+mn-lt"/>
              </a:rPr>
              <a:t> </a:t>
            </a:r>
            <a:r>
              <a:rPr lang="pl-PL" sz="2800" i="0" u="none" strike="noStrike" baseline="0" dirty="0" err="1">
                <a:latin typeface="+mn-lt"/>
              </a:rPr>
              <a:t>Átha</a:t>
            </a:r>
            <a:r>
              <a:rPr lang="pl-PL" sz="2800" i="0" u="none" strike="noStrike" baseline="0" dirty="0">
                <a:latin typeface="+mn-lt"/>
              </a:rPr>
              <a:t> </a:t>
            </a:r>
            <a:r>
              <a:rPr lang="pl-PL" sz="2800" i="0" u="none" strike="noStrike" baseline="0" dirty="0" err="1">
                <a:latin typeface="+mn-lt"/>
              </a:rPr>
              <a:t>Cliath</a:t>
            </a:r>
            <a:r>
              <a:rPr lang="pl-PL" sz="2800" i="0" u="none" strike="noStrike" baseline="0" dirty="0">
                <a:latin typeface="+mn-lt"/>
              </a:rPr>
              <a:t>) - stolica i największe miasto Irlandii.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i="0" u="none" strike="noStrike" baseline="0" dirty="0">
                <a:latin typeface="+mn-lt"/>
              </a:rPr>
              <a:t>Miasto jest położone na wschodnim wybrzeżu Irlandii, </a:t>
            </a:r>
            <a:br>
              <a:rPr lang="pl-PL" sz="2800" i="0" u="none" strike="noStrike" baseline="0" dirty="0">
                <a:latin typeface="+mn-lt"/>
              </a:rPr>
            </a:br>
            <a:r>
              <a:rPr lang="pl-PL" sz="2800" i="0" u="none" strike="noStrike" baseline="0" dirty="0">
                <a:latin typeface="+mn-lt"/>
              </a:rPr>
              <a:t>nad Morzem Irlandzkim, u ujścia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i="0" u="none" strike="noStrike" baseline="0" dirty="0">
                <a:latin typeface="+mn-lt"/>
              </a:rPr>
              <a:t>rzeki </a:t>
            </a:r>
            <a:r>
              <a:rPr lang="pl-PL" sz="2800" i="0" u="none" strike="noStrike" baseline="0" dirty="0" err="1">
                <a:latin typeface="+mn-lt"/>
              </a:rPr>
              <a:t>Liffey</a:t>
            </a:r>
            <a:r>
              <a:rPr lang="pl-PL" sz="2800" i="0" u="none" strike="noStrike" baseline="0" dirty="0">
                <a:latin typeface="+mn-lt"/>
              </a:rPr>
              <a:t> do Zatoki Dublińskiej.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l-PL" sz="2800" i="0" u="none" strike="noStrike" baseline="0" dirty="0">
              <a:latin typeface="+mn-lt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i="0" u="none" strike="noStrike" baseline="0" dirty="0">
                <a:latin typeface="+mn-lt"/>
              </a:rPr>
              <a:t>Rzeka dzieli miasto na dwie części: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i="0" u="none" strike="noStrike" baseline="0" dirty="0" err="1">
                <a:latin typeface="+mn-lt"/>
              </a:rPr>
              <a:t>Northside</a:t>
            </a:r>
            <a:r>
              <a:rPr lang="pl-PL" sz="2800" i="0" u="none" strike="noStrike" baseline="0" dirty="0">
                <a:latin typeface="+mn-lt"/>
              </a:rPr>
              <a:t> oraz nowocześniejszą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i="0" u="none" strike="noStrike" baseline="0" dirty="0">
                <a:latin typeface="+mn-lt"/>
              </a:rPr>
              <a:t>i bardziej zamożną </a:t>
            </a:r>
            <a:r>
              <a:rPr lang="pl-PL" sz="2800" i="0" u="none" strike="noStrike" baseline="0" dirty="0" err="1">
                <a:latin typeface="+mn-lt"/>
              </a:rPr>
              <a:t>Southside</a:t>
            </a:r>
            <a:r>
              <a:rPr lang="pl-PL" sz="2800" i="0" u="none" strike="noStrike" baseline="0" dirty="0">
                <a:latin typeface="+mn-lt"/>
              </a:rPr>
              <a:t>.</a:t>
            </a:r>
          </a:p>
          <a:p>
            <a:endParaRPr lang="pl-PL" dirty="0">
              <a:latin typeface="+mn-lt"/>
            </a:endParaRPr>
          </a:p>
        </p:txBody>
      </p:sp>
      <p:pic>
        <p:nvPicPr>
          <p:cNvPr id="2050" name="Picture 2" descr="Ilustracja">
            <a:extLst>
              <a:ext uri="{FF2B5EF4-FFF2-40B4-BE49-F238E27FC236}">
                <a16:creationId xmlns:a16="http://schemas.microsoft.com/office/drawing/2014/main" id="{BC66D109-892D-4397-81BE-60E97C5E2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237" y="2581275"/>
            <a:ext cx="5485765" cy="364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A67D8289-771E-402B-8768-DBCD13729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4635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7" y="481012"/>
            <a:ext cx="10764837" cy="5895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b="1" i="0" u="none" strike="noStrike" baseline="0" dirty="0">
                <a:latin typeface="+mn-lt"/>
              </a:rPr>
              <a:t>Flaga Irlandii</a:t>
            </a:r>
          </a:p>
          <a:p>
            <a:pPr marL="0" indent="0">
              <a:buNone/>
            </a:pPr>
            <a:r>
              <a:rPr lang="pl-PL" sz="2800" b="0" i="0" u="none" strike="noStrike" baseline="0" dirty="0">
                <a:latin typeface="+mn-lt"/>
              </a:rPr>
              <a:t>Narodowa flaga irlandzka jest trójkolorowa: </a:t>
            </a:r>
            <a:r>
              <a:rPr lang="pl-PL" sz="2800" b="1" i="0" u="none" strike="noStrike" baseline="0" dirty="0">
                <a:solidFill>
                  <a:srgbClr val="FFFF00"/>
                </a:solidFill>
                <a:latin typeface="+mn-lt"/>
              </a:rPr>
              <a:t>zielono-biało-pomarańczowa</a:t>
            </a:r>
            <a:r>
              <a:rPr lang="pl-PL" sz="2800" b="0" i="0" u="none" strike="noStrike" baseline="0" dirty="0">
                <a:solidFill>
                  <a:srgbClr val="FFFF00"/>
                </a:solidFill>
                <a:latin typeface="+mn-lt"/>
              </a:rPr>
              <a:t>.  </a:t>
            </a:r>
          </a:p>
          <a:p>
            <a:pPr marL="0" indent="0">
              <a:buNone/>
            </a:pPr>
            <a:r>
              <a:rPr lang="pl-PL" sz="2800" b="0" i="1" u="none" strike="noStrike" baseline="0" dirty="0">
                <a:latin typeface="+mn-lt"/>
              </a:rPr>
              <a:t>Kolor zielony </a:t>
            </a:r>
            <a:r>
              <a:rPr lang="pl-PL" sz="2800" b="0" i="0" u="none" strike="noStrike" baseline="0" dirty="0">
                <a:latin typeface="+mn-lt"/>
              </a:rPr>
              <a:t>symbolizuje rodzimych mieszkańców Irlandii (katolicy).</a:t>
            </a:r>
          </a:p>
          <a:p>
            <a:pPr marL="0" indent="0">
              <a:buNone/>
            </a:pPr>
            <a:r>
              <a:rPr lang="pl-PL" sz="2800" i="1" dirty="0">
                <a:latin typeface="+mn-lt"/>
              </a:rPr>
              <a:t>Kolor p</a:t>
            </a:r>
            <a:r>
              <a:rPr lang="pl-PL" sz="2800" b="0" i="1" u="none" strike="noStrike" baseline="0" dirty="0">
                <a:latin typeface="+mn-lt"/>
              </a:rPr>
              <a:t>omarańczowy </a:t>
            </a:r>
            <a:r>
              <a:rPr lang="pl-PL" sz="2800" b="0" i="0" u="none" strike="noStrike" baseline="0" dirty="0">
                <a:latin typeface="+mn-lt"/>
              </a:rPr>
              <a:t>reprezentuje </a:t>
            </a:r>
          </a:p>
          <a:p>
            <a:pPr marL="0" indent="0">
              <a:buNone/>
            </a:pPr>
            <a:r>
              <a:rPr lang="pl-PL" sz="2800" b="0" i="0" u="none" strike="noStrike" baseline="0" dirty="0">
                <a:latin typeface="+mn-lt"/>
              </a:rPr>
              <a:t>protestantów. </a:t>
            </a:r>
          </a:p>
          <a:p>
            <a:pPr marL="0" indent="0">
              <a:buNone/>
            </a:pPr>
            <a:r>
              <a:rPr lang="pl-PL" sz="2800" b="0" i="1" u="none" strike="noStrike" baseline="0" dirty="0">
                <a:latin typeface="+mn-lt"/>
              </a:rPr>
              <a:t>Kolor biały</a:t>
            </a:r>
            <a:r>
              <a:rPr lang="pl-PL" sz="2800" b="0" i="0" u="none" strike="noStrike" baseline="0" dirty="0">
                <a:latin typeface="+mn-lt"/>
              </a:rPr>
              <a:t> symbolizuje pokój </a:t>
            </a:r>
          </a:p>
          <a:p>
            <a:pPr marL="0" indent="0">
              <a:buNone/>
            </a:pPr>
            <a:r>
              <a:rPr lang="pl-PL" sz="2800" b="0" i="0" u="none" strike="noStrike" baseline="0" dirty="0">
                <a:latin typeface="+mn-lt"/>
              </a:rPr>
              <a:t>pomiędzy tymi dwoma obozami. </a:t>
            </a:r>
          </a:p>
          <a:p>
            <a:pPr marL="0" indent="0">
              <a:buNone/>
            </a:pPr>
            <a:r>
              <a:rPr lang="pl-PL" sz="2800" b="0" i="0" strike="noStrike" baseline="0" dirty="0">
                <a:latin typeface="+mn-lt"/>
              </a:rPr>
              <a:t>Oficjalnie obowiązuje od 1937 r.</a:t>
            </a:r>
            <a:endParaRPr lang="pl-PL" sz="2800" dirty="0">
              <a:latin typeface="+mn-lt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5</a:t>
            </a:fld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C54990EA-D562-4F72-9FDC-BC3124EF6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770" y="2698086"/>
            <a:ext cx="5011694" cy="395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52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7" y="481012"/>
            <a:ext cx="10764837" cy="5895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b="1" i="0" u="none" strike="noStrike" baseline="0" dirty="0">
                <a:latin typeface="+mn-lt"/>
              </a:rPr>
              <a:t>Herb Irlandii</a:t>
            </a:r>
          </a:p>
          <a:p>
            <a:pPr marL="0" indent="0">
              <a:buNone/>
            </a:pPr>
            <a:endParaRPr lang="pl-PL" sz="3600" b="1" i="0" u="none" strike="noStrike" baseline="0" dirty="0">
              <a:latin typeface="+mn-lt"/>
            </a:endParaRPr>
          </a:p>
          <a:p>
            <a:pPr marL="0" indent="0">
              <a:buNone/>
            </a:pPr>
            <a:r>
              <a:rPr lang="pl-PL" sz="3200" b="0" i="0" u="none" strike="noStrike" baseline="0" dirty="0">
                <a:latin typeface="+mn-lt"/>
              </a:rPr>
              <a:t>Herbem Irlandii, a zarazem </a:t>
            </a:r>
          </a:p>
          <a:p>
            <a:pPr marL="0" indent="0">
              <a:buNone/>
            </a:pPr>
            <a:r>
              <a:rPr lang="pl-PL" sz="3200" b="0" i="0" u="none" strike="noStrike" baseline="0" dirty="0">
                <a:latin typeface="+mn-lt"/>
              </a:rPr>
              <a:t>godłem jest </a:t>
            </a:r>
            <a:r>
              <a:rPr lang="pl-PL" sz="3200" b="1" i="0" u="none" strike="noStrike" baseline="0" dirty="0">
                <a:solidFill>
                  <a:srgbClr val="FFFF00"/>
                </a:solidFill>
                <a:latin typeface="+mn-lt"/>
              </a:rPr>
              <a:t>złota</a:t>
            </a:r>
          </a:p>
          <a:p>
            <a:pPr marL="0" indent="0">
              <a:buNone/>
            </a:pPr>
            <a:r>
              <a:rPr lang="pl-PL" sz="3200" b="1" i="0" u="none" strike="noStrike" baseline="0" dirty="0">
                <a:solidFill>
                  <a:srgbClr val="FFFF00"/>
                </a:solidFill>
                <a:latin typeface="+mn-lt"/>
              </a:rPr>
              <a:t>harfa</a:t>
            </a:r>
            <a:r>
              <a:rPr lang="pl-PL" sz="3200" b="0" i="0" u="none" strike="noStrike" baseline="0" dirty="0">
                <a:latin typeface="+mn-lt"/>
              </a:rPr>
              <a:t> ze srebrnymi strunami</a:t>
            </a:r>
          </a:p>
          <a:p>
            <a:pPr marL="0" indent="0">
              <a:buNone/>
            </a:pPr>
            <a:r>
              <a:rPr lang="pl-PL" sz="3200" b="0" i="0" u="none" strike="noStrike" baseline="0" dirty="0">
                <a:latin typeface="+mn-lt"/>
              </a:rPr>
              <a:t>na niebieskim tle. To godło</a:t>
            </a:r>
          </a:p>
          <a:p>
            <a:pPr marL="0" indent="0">
              <a:buNone/>
            </a:pPr>
            <a:r>
              <a:rPr lang="pl-PL" sz="3200" b="0" i="0" u="none" strike="noStrike" baseline="0" dirty="0">
                <a:latin typeface="+mn-lt"/>
              </a:rPr>
              <a:t>sięgające średniowiecza</a:t>
            </a:r>
          </a:p>
          <a:p>
            <a:pPr marL="0" indent="0">
              <a:buNone/>
            </a:pPr>
            <a:r>
              <a:rPr lang="pl-PL" sz="3200" b="0" i="0" u="none" strike="noStrike" baseline="0" dirty="0">
                <a:latin typeface="+mn-lt"/>
              </a:rPr>
              <a:t>nazywane jest harfą Briana</a:t>
            </a:r>
          </a:p>
          <a:p>
            <a:pPr marL="0" indent="0">
              <a:buNone/>
            </a:pPr>
            <a:r>
              <a:rPr lang="pl-PL" sz="3200" b="0" i="0" u="none" strike="noStrike" baseline="0" dirty="0">
                <a:latin typeface="+mn-lt"/>
              </a:rPr>
              <a:t>Śmiałego.</a:t>
            </a:r>
            <a:endParaRPr lang="pl-PL" sz="3200" dirty="0">
              <a:latin typeface="+mn-lt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6</a:t>
            </a:fld>
            <a:endParaRPr lang="pl-PL"/>
          </a:p>
        </p:txBody>
      </p:sp>
      <p:pic>
        <p:nvPicPr>
          <p:cNvPr id="3074" name="Picture 2" descr="Herb">
            <a:extLst>
              <a:ext uri="{FF2B5EF4-FFF2-40B4-BE49-F238E27FC236}">
                <a16:creationId xmlns:a16="http://schemas.microsoft.com/office/drawing/2014/main" id="{97E1396E-6F00-403C-8AB2-1EE8B92DA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013" y="1647370"/>
            <a:ext cx="3787431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722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8" y="481012"/>
            <a:ext cx="10545762" cy="60812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3600" b="1" i="0" u="none" strike="noStrike" baseline="0" dirty="0">
                <a:latin typeface="+mn-lt"/>
              </a:rPr>
              <a:t>Kolor zielony</a:t>
            </a:r>
          </a:p>
          <a:p>
            <a:pPr marL="0" indent="0">
              <a:buNone/>
            </a:pPr>
            <a:endParaRPr lang="pl-PL" sz="3600" b="1" i="0" u="none" strike="noStrike" baseline="0" dirty="0">
              <a:latin typeface="+mn-lt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latin typeface="+mn-lt"/>
              </a:rPr>
              <a:t>Irlandia kojarzona jest z zielenią i nazywana jest </a:t>
            </a:r>
            <a:r>
              <a:rPr lang="pl-PL" sz="3200" b="1" i="0" u="none" strike="noStrike" baseline="0" dirty="0">
                <a:solidFill>
                  <a:srgbClr val="FFFF00"/>
                </a:solidFill>
                <a:latin typeface="+mn-lt"/>
              </a:rPr>
              <a:t>Zieloną Wyspą</a:t>
            </a:r>
            <a:r>
              <a:rPr lang="pl-PL" sz="3200" b="0" i="0" u="none" strike="noStrike" baseline="0" dirty="0">
                <a:latin typeface="+mn-lt"/>
              </a:rPr>
              <a:t>, bądź też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latin typeface="+mn-lt"/>
              </a:rPr>
              <a:t>bardziej romantycznie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1" i="0" u="none" strike="noStrike" baseline="0" dirty="0">
                <a:solidFill>
                  <a:srgbClr val="FFFF00"/>
                </a:solidFill>
                <a:latin typeface="+mn-lt"/>
              </a:rPr>
              <a:t>Szmaragdową Wyspą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latin typeface="+mn-lt"/>
              </a:rPr>
              <a:t>(</a:t>
            </a:r>
            <a:r>
              <a:rPr lang="pl-PL" sz="3200" b="0" i="0" u="none" strike="noStrike" baseline="0" dirty="0" err="1">
                <a:latin typeface="+mn-lt"/>
              </a:rPr>
              <a:t>Emerald</a:t>
            </a:r>
            <a:r>
              <a:rPr lang="pl-PL" sz="3200" b="0" i="0" u="none" strike="noStrike" baseline="0" dirty="0">
                <a:latin typeface="+mn-lt"/>
              </a:rPr>
              <a:t> </a:t>
            </a:r>
            <a:r>
              <a:rPr lang="pl-PL" sz="3200" b="0" i="0" u="none" strike="noStrike" baseline="0" dirty="0" err="1">
                <a:latin typeface="+mn-lt"/>
              </a:rPr>
              <a:t>Isle</a:t>
            </a:r>
            <a:r>
              <a:rPr lang="pl-PL" sz="3200" b="0" i="0" u="none" strike="noStrike" baseline="0" dirty="0">
                <a:latin typeface="+mn-lt"/>
              </a:rPr>
              <a:t>).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latin typeface="+mn-lt"/>
              </a:rPr>
              <a:t>Irlandzka zieleń ma podobno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latin typeface="+mn-lt"/>
              </a:rPr>
              <a:t>40 różnych odcieni.</a:t>
            </a:r>
            <a:endParaRPr lang="pl-PL" sz="3200" dirty="0">
              <a:latin typeface="+mn-lt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7</a:t>
            </a:fld>
            <a:endParaRPr lang="pl-PL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51C654B-3600-492D-B8C3-6590FDB6E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914" y="2747963"/>
            <a:ext cx="5443536" cy="362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0430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8" y="481012"/>
            <a:ext cx="7097712" cy="60812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sz="3600" b="1" dirty="0">
                <a:latin typeface="+mn-lt"/>
              </a:rPr>
              <a:t>Dzień Św. Patryka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3200" dirty="0">
                <a:latin typeface="+mn-lt"/>
              </a:rPr>
              <a:t>irlandzkie święto narodowe i religijne obchodzone </a:t>
            </a:r>
            <a:r>
              <a:rPr lang="pl-PL" sz="3200" b="1" dirty="0">
                <a:solidFill>
                  <a:srgbClr val="FFFF00"/>
                </a:solidFill>
                <a:latin typeface="+mn-lt"/>
              </a:rPr>
              <a:t>17 marca</a:t>
            </a:r>
            <a:r>
              <a:rPr lang="pl-PL" sz="3200" dirty="0">
                <a:latin typeface="+mn-lt"/>
              </a:rPr>
              <a:t>, święto patrona Irlandii – </a:t>
            </a:r>
            <a:r>
              <a:rPr lang="pl-PL" sz="3200" dirty="0">
                <a:solidFill>
                  <a:srgbClr val="FFFF00"/>
                </a:solidFill>
                <a:latin typeface="+mn-lt"/>
              </a:rPr>
              <a:t>biskupa</a:t>
            </a:r>
            <a:r>
              <a:rPr lang="pl-PL" sz="3200" dirty="0">
                <a:latin typeface="+mn-lt"/>
              </a:rPr>
              <a:t> </a:t>
            </a:r>
            <a:r>
              <a:rPr lang="pl-PL" sz="3200" b="1" dirty="0">
                <a:solidFill>
                  <a:srgbClr val="FFFF00"/>
                </a:solidFill>
                <a:latin typeface="+mn-lt"/>
              </a:rPr>
              <a:t>św. Patryka</a:t>
            </a:r>
            <a:r>
              <a:rPr lang="pl-PL" sz="3200" dirty="0">
                <a:latin typeface="+mn-lt"/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3200" dirty="0">
                <a:latin typeface="+mn-lt"/>
              </a:rPr>
              <a:t>Dzień Świętego Patryka jest dniem wolnym od pracy w Irlandii. Najważniejszą tradycją obchodów dnia św. Patryka jest noszenie ubrań w kolorze zielonym. 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8</a:t>
            </a:fld>
            <a:endParaRPr lang="pl-PL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1351E5F-B67A-4EBE-988A-1D9C1FAB4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75" y="1390649"/>
            <a:ext cx="4078287" cy="5140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939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8" y="481012"/>
            <a:ext cx="10545762" cy="60812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3600" b="1" dirty="0">
                <a:latin typeface="+mn-lt"/>
              </a:rPr>
              <a:t>Dzień Św. Patryka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pl-PL" sz="3200" dirty="0">
                <a:latin typeface="+mn-lt"/>
              </a:rPr>
              <a:t>Zielony to narodowy kolor Irlandii, nawiązujący </a:t>
            </a:r>
            <a:br>
              <a:rPr lang="pl-PL" sz="3200" dirty="0">
                <a:latin typeface="+mn-lt"/>
              </a:rPr>
            </a:br>
            <a:r>
              <a:rPr lang="pl-PL" sz="3200" dirty="0">
                <a:latin typeface="+mn-lt"/>
              </a:rPr>
              <a:t>do trawiastego krajobrazu wyspy 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pl-PL" sz="3200" dirty="0">
                <a:latin typeface="+mn-lt"/>
              </a:rPr>
              <a:t>i symbolizujący koniczynę </a:t>
            </a:r>
            <a:r>
              <a:rPr lang="pl-PL" sz="3600" b="1" dirty="0">
                <a:latin typeface="+mn-lt"/>
              </a:rPr>
              <a:t>(</a:t>
            </a:r>
            <a:r>
              <a:rPr lang="pl-PL" sz="3600" b="1" dirty="0" err="1">
                <a:solidFill>
                  <a:srgbClr val="FFFF00"/>
                </a:solidFill>
                <a:latin typeface="+mn-lt"/>
              </a:rPr>
              <a:t>Shamrock</a:t>
            </a:r>
            <a:r>
              <a:rPr lang="pl-PL" sz="3600" b="1" dirty="0">
                <a:latin typeface="+mn-lt"/>
              </a:rPr>
              <a:t>)</a:t>
            </a:r>
            <a:r>
              <a:rPr lang="pl-PL" sz="3200" dirty="0">
                <a:latin typeface="+mn-lt"/>
              </a:rPr>
              <a:t> przypisywaną tradycyjnie świętemu Patrykowi. Irlandczycy w wielu 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pl-PL" sz="3200" dirty="0">
                <a:latin typeface="+mn-lt"/>
              </a:rPr>
              <a:t>miastach organizują festyny i uliczne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pl-PL" sz="3200" dirty="0">
                <a:latin typeface="+mn-lt"/>
              </a:rPr>
              <a:t>pochody, w których dominuje właśnie zieleń.</a:t>
            </a:r>
          </a:p>
          <a:p>
            <a:pPr marL="0" indent="0">
              <a:lnSpc>
                <a:spcPct val="150000"/>
              </a:lnSpc>
              <a:buNone/>
            </a:pPr>
            <a:endParaRPr lang="pl-PL" sz="3200" dirty="0">
              <a:latin typeface="+mn-lt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9</a:t>
            </a:fld>
            <a:endParaRPr lang="pl-PL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F98EF7C-A24B-40B3-9FF5-31451EECE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362" y="1826294"/>
            <a:ext cx="4244638" cy="4402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905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8" y="481013"/>
            <a:ext cx="6450012" cy="8905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b="1" dirty="0">
                <a:latin typeface="+mn-lt"/>
              </a:rPr>
              <a:t>Obchody Dnia Św. Patryka</a:t>
            </a:r>
            <a:endParaRPr lang="pl-PL" sz="3200" dirty="0">
              <a:latin typeface="+mn-lt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10</a:t>
            </a:fld>
            <a:endParaRPr lang="pl-PL"/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8F80C591-5FCC-499A-AEA2-9E3D1C5CF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341" y="2193733"/>
            <a:ext cx="7964940" cy="448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60C7407A-A9A5-481A-918C-704E251B2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64" y="1258377"/>
            <a:ext cx="5033721" cy="335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284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8" y="481013"/>
            <a:ext cx="6450012" cy="8905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b="1" dirty="0">
                <a:latin typeface="+mn-lt"/>
              </a:rPr>
              <a:t>Obchody Dnia Św. Patryka</a:t>
            </a:r>
            <a:endParaRPr lang="pl-PL" sz="3200" dirty="0">
              <a:latin typeface="+mn-lt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11</a:t>
            </a:fld>
            <a:endParaRPr lang="pl-PL"/>
          </a:p>
        </p:txBody>
      </p:sp>
      <p:sp>
        <p:nvSpPr>
          <p:cNvPr id="7" name="Symbol zastępczy zawartości 4">
            <a:extLst>
              <a:ext uri="{FF2B5EF4-FFF2-40B4-BE49-F238E27FC236}">
                <a16:creationId xmlns:a16="http://schemas.microsoft.com/office/drawing/2014/main" id="{4AD98461-CA88-46C8-8A06-6ED66FF98943}"/>
              </a:ext>
            </a:extLst>
          </p:cNvPr>
          <p:cNvSpPr txBox="1">
            <a:spLocks/>
          </p:cNvSpPr>
          <p:nvPr/>
        </p:nvSpPr>
        <p:spPr>
          <a:xfrm>
            <a:off x="522288" y="5719763"/>
            <a:ext cx="6450012" cy="890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pl-PL" sz="2800" b="1" dirty="0">
                <a:solidFill>
                  <a:srgbClr val="FFFF00"/>
                </a:solidFill>
                <a:latin typeface="+mn-lt"/>
              </a:rPr>
              <a:t>Chicago – wietrzne miasto</a:t>
            </a:r>
            <a:endParaRPr lang="pl-PL" sz="28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AB484EE0-9D40-474E-AA46-B0B2A6E67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3121364"/>
            <a:ext cx="5950971" cy="344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112D4F91-441C-4DB4-AE15-8CEEE564A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31" y="1514475"/>
            <a:ext cx="6257925" cy="365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480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688" y="388370"/>
            <a:ext cx="11345862" cy="60812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3600" b="1" dirty="0" err="1">
                <a:solidFill>
                  <a:srgbClr val="FFFF00"/>
                </a:solidFill>
                <a:latin typeface="+mn-lt"/>
              </a:rPr>
              <a:t>Leprechaun</a:t>
            </a:r>
            <a:r>
              <a:rPr lang="pl-PL" sz="3600" b="1" dirty="0">
                <a:latin typeface="+mn-lt"/>
              </a:rPr>
              <a:t> - skrzat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latin typeface="+mn-lt"/>
              </a:rPr>
              <a:t>Leprikon – w mitologii irlandzkiej rodzaj skrzata.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dirty="0">
                <a:latin typeface="+mn-lt"/>
              </a:rPr>
              <a:t>S</a:t>
            </a:r>
            <a:r>
              <a:rPr lang="pl-PL" sz="3200" b="0" i="0" u="none" strike="noStrike" baseline="0" dirty="0">
                <a:latin typeface="+mn-lt"/>
              </a:rPr>
              <a:t>potkanie </a:t>
            </a:r>
            <a:r>
              <a:rPr lang="pl-PL" sz="3200" b="0" i="0" u="none" strike="noStrike" baseline="0" dirty="0" err="1">
                <a:latin typeface="+mn-lt"/>
              </a:rPr>
              <a:t>Leprechauna</a:t>
            </a:r>
            <a:r>
              <a:rPr lang="pl-PL" sz="3200" b="0" i="0" u="none" strike="noStrike" baseline="0" dirty="0">
                <a:latin typeface="+mn-lt"/>
              </a:rPr>
              <a:t> jest wydarzeniem bardzo rzadkim. Z wyglądu, </a:t>
            </a:r>
            <a:r>
              <a:rPr lang="pl-PL" sz="3200" b="0" i="0" u="none" strike="noStrike" baseline="0" dirty="0" err="1">
                <a:latin typeface="+mn-lt"/>
              </a:rPr>
              <a:t>Leprechaun</a:t>
            </a:r>
            <a:r>
              <a:rPr lang="pl-PL" sz="3200" b="0" i="0" u="none" strike="noStrike" baseline="0" dirty="0">
                <a:latin typeface="+mn-lt"/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latin typeface="+mn-lt"/>
              </a:rPr>
              <a:t>przypomina drobnego,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latin typeface="+mn-lt"/>
              </a:rPr>
              <a:t>włochatego, starego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latin typeface="+mn-lt"/>
              </a:rPr>
              <a:t>człowieczka. Ma zawsze przy sobie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latin typeface="+mn-lt"/>
              </a:rPr>
              <a:t>dwie sakiewki: jedna zawiera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latin typeface="+mn-lt"/>
              </a:rPr>
              <a:t>srebrną, a druga złotą monetę.</a:t>
            </a:r>
            <a:endParaRPr lang="pl-PL" sz="3200" dirty="0">
              <a:latin typeface="+mn-lt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12</a:t>
            </a:fld>
            <a:endParaRPr lang="pl-PL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DD214372-A227-47E8-93A0-6A45D065E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736" y="2993239"/>
            <a:ext cx="4711975" cy="347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794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8" y="481012"/>
            <a:ext cx="10545762" cy="60812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b="1" i="0" u="none" strike="noStrike" baseline="0" dirty="0">
                <a:latin typeface="+mn-lt"/>
              </a:rPr>
              <a:t>Atrakcje Irlandii</a:t>
            </a:r>
          </a:p>
          <a:p>
            <a:pPr marL="0" indent="0">
              <a:buNone/>
            </a:pPr>
            <a:endParaRPr lang="pl-PL" sz="3600" b="1" i="0" u="none" strike="noStrike" baseline="0" dirty="0">
              <a:latin typeface="+mn-lt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1" dirty="0">
                <a:solidFill>
                  <a:srgbClr val="FFFF00"/>
                </a:solidFill>
                <a:latin typeface="+mn-lt"/>
              </a:rPr>
              <a:t>Klify Moheru </a:t>
            </a:r>
            <a:r>
              <a:rPr lang="pl-PL" sz="2800" dirty="0">
                <a:latin typeface="+mn-lt"/>
              </a:rPr>
              <a:t>czyli najpiękniejsze i najbardziej malownicze miejsce w Irlandii. Są to ciągnące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dirty="0">
                <a:latin typeface="+mn-lt"/>
              </a:rPr>
              <a:t>się kilka kilometrów klify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dirty="0">
                <a:latin typeface="+mn-lt"/>
              </a:rPr>
              <a:t>zbudowane z wapieni i piaskowców.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dirty="0">
                <a:latin typeface="+mn-lt"/>
              </a:rPr>
              <a:t>Znajdują się nad Oceanem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dirty="0">
                <a:latin typeface="+mn-lt"/>
              </a:rPr>
              <a:t>Atlantyckim. Ich wysokość to ponad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dirty="0">
                <a:latin typeface="+mn-lt"/>
              </a:rPr>
              <a:t>120 metrów nad poziomem wody.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13</a:t>
            </a:fld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0E816B2-C9D1-4CB0-92DD-E45FB175D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658" y="2654641"/>
            <a:ext cx="4945062" cy="390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920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8" y="481012"/>
            <a:ext cx="10545762" cy="60812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b="1" i="0" u="none" strike="noStrike" baseline="0" dirty="0">
                <a:latin typeface="+mn-lt"/>
              </a:rPr>
              <a:t>Atrakcje Irlandii</a:t>
            </a:r>
          </a:p>
          <a:p>
            <a:pPr marL="0" indent="0">
              <a:buNone/>
            </a:pPr>
            <a:endParaRPr lang="pl-PL" sz="3600" b="1" i="0" u="none" strike="noStrike" baseline="0" dirty="0">
              <a:latin typeface="+mn-lt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1" dirty="0">
                <a:solidFill>
                  <a:srgbClr val="FFFF00"/>
                </a:solidFill>
                <a:latin typeface="+mn-lt"/>
              </a:rPr>
              <a:t>Katedra św. Patryka w Dublinie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dirty="0">
                <a:latin typeface="+mn-lt"/>
              </a:rPr>
              <a:t>jest największą budowlą sakralną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dirty="0">
                <a:latin typeface="+mn-lt"/>
              </a:rPr>
              <a:t>w Irlandii i ma status katedry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dirty="0">
                <a:latin typeface="+mn-lt"/>
              </a:rPr>
              <a:t>narodowej. Są w niej pochowane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dirty="0">
                <a:latin typeface="+mn-lt"/>
              </a:rPr>
              <a:t>tak znane osobistości jak irlandzki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dirty="0">
                <a:latin typeface="+mn-lt"/>
              </a:rPr>
              <a:t>pisarz Jonathan Swift.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14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035B425-35D0-43E4-9F68-75E0F1D68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193" y="3718858"/>
            <a:ext cx="5275632" cy="2950996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70CE97F-133F-4011-A5C2-EBBB4262E8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66283" y="1483616"/>
            <a:ext cx="3905356" cy="270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193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8" y="481012"/>
            <a:ext cx="10545762" cy="60812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b="1" i="0" u="none" strike="noStrike" baseline="0" dirty="0">
                <a:latin typeface="+mn-lt"/>
              </a:rPr>
              <a:t>Atrakcje Irlandii</a:t>
            </a:r>
          </a:p>
          <a:p>
            <a:pPr marL="0" indent="0">
              <a:buNone/>
            </a:pPr>
            <a:endParaRPr lang="pl-PL" sz="3600" b="1" i="0" u="none" strike="noStrike" baseline="0" dirty="0">
              <a:latin typeface="+mn-lt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1" dirty="0">
                <a:solidFill>
                  <a:srgbClr val="FFFF00"/>
                </a:solidFill>
                <a:latin typeface="+mn-lt"/>
              </a:rPr>
              <a:t>Zamek Dubliński </a:t>
            </a:r>
            <a:r>
              <a:rPr lang="pl-PL" sz="2800" dirty="0">
                <a:latin typeface="+mn-lt"/>
              </a:rPr>
              <a:t>– zamek królewski w Dublinie.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dirty="0">
                <a:latin typeface="+mn-lt"/>
              </a:rPr>
              <a:t>Pierwsza warownia została zbudowana w latach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dirty="0">
                <a:latin typeface="+mn-lt"/>
              </a:rPr>
              <a:t>1204–1224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800" dirty="0">
                <a:latin typeface="+mn-lt"/>
              </a:rPr>
              <a:t>przez </a:t>
            </a:r>
            <a:r>
              <a:rPr lang="pl-PL" sz="2800" dirty="0" err="1">
                <a:latin typeface="+mn-lt"/>
              </a:rPr>
              <a:t>Anglo</a:t>
            </a:r>
            <a:r>
              <a:rPr lang="pl-PL" sz="2800" dirty="0">
                <a:latin typeface="+mn-lt"/>
              </a:rPr>
              <a:t>-Normanów.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l-PL" sz="2800" dirty="0">
              <a:latin typeface="+mn-lt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15</a:t>
            </a:fld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035B425-35D0-43E4-9F68-75E0F1D68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6137" y="3356908"/>
            <a:ext cx="5591646" cy="313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9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8" y="481012"/>
            <a:ext cx="10183812" cy="60812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b="1" i="0" u="none" strike="noStrike" baseline="0" dirty="0">
                <a:latin typeface="+mn-lt"/>
              </a:rPr>
              <a:t>Atrakcje Irlandii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l-PL" sz="3600" b="1" dirty="0">
              <a:latin typeface="+mn-lt"/>
            </a:endParaRPr>
          </a:p>
          <a:p>
            <a:pPr marL="0" indent="0"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1" dirty="0">
                <a:solidFill>
                  <a:srgbClr val="FFFF00"/>
                </a:solidFill>
                <a:latin typeface="+mn-lt"/>
              </a:rPr>
              <a:t>Rock of Cashel </a:t>
            </a:r>
            <a:r>
              <a:rPr lang="pl-PL" sz="3200" b="0" i="0" dirty="0">
                <a:effectLst/>
                <a:latin typeface="Arial" panose="020B0604020202020204" pitchFamily="34" charset="0"/>
              </a:rPr>
              <a:t>zespół średniowiecznych budowli sakralno-obronnych </a:t>
            </a:r>
          </a:p>
          <a:p>
            <a:pPr marL="0" indent="0"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dirty="0">
                <a:effectLst/>
                <a:latin typeface="Arial" panose="020B0604020202020204" pitchFamily="34" charset="0"/>
              </a:rPr>
              <a:t>w </a:t>
            </a:r>
            <a:r>
              <a:rPr lang="pl-PL" sz="3200" b="0" i="0" u="none" strike="noStrike" dirty="0">
                <a:effectLst/>
                <a:latin typeface="Arial" panose="020B0604020202020204" pitchFamily="34" charset="0"/>
              </a:rPr>
              <a:t>Cashel</a:t>
            </a:r>
            <a:r>
              <a:rPr lang="pl-PL" sz="3200" b="0" i="0" dirty="0">
                <a:effectLst/>
                <a:latin typeface="Arial" panose="020B0604020202020204" pitchFamily="34" charset="0"/>
              </a:rPr>
              <a:t>, położony na </a:t>
            </a:r>
          </a:p>
          <a:p>
            <a:pPr marL="0" indent="0"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dirty="0">
                <a:effectLst/>
                <a:latin typeface="Arial" panose="020B0604020202020204" pitchFamily="34" charset="0"/>
              </a:rPr>
              <a:t>stromym wapiennym </a:t>
            </a:r>
          </a:p>
          <a:p>
            <a:pPr marL="0" indent="0"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dirty="0">
                <a:effectLst/>
                <a:latin typeface="Arial" panose="020B0604020202020204" pitchFamily="34" charset="0"/>
              </a:rPr>
              <a:t>wzgórzu. Słowo </a:t>
            </a:r>
            <a:r>
              <a:rPr lang="pl-PL" sz="3200" b="0" i="1" dirty="0" err="1">
                <a:effectLst/>
                <a:latin typeface="Arial" panose="020B0604020202020204" pitchFamily="34" charset="0"/>
              </a:rPr>
              <a:t>cashel</a:t>
            </a:r>
            <a:r>
              <a:rPr lang="pl-PL" sz="3200" b="0" i="0" dirty="0">
                <a:effectLst/>
                <a:latin typeface="Arial" panose="020B0604020202020204" pitchFamily="34" charset="0"/>
              </a:rPr>
              <a:t> </a:t>
            </a:r>
          </a:p>
          <a:p>
            <a:pPr marL="0" indent="0"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dirty="0">
                <a:effectLst/>
                <a:latin typeface="Arial" panose="020B0604020202020204" pitchFamily="34" charset="0"/>
              </a:rPr>
              <a:t>oznacza twierdzę.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l-PL" sz="2800" dirty="0">
              <a:latin typeface="+mn-lt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16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8AEF317-67C1-4388-A579-E275AC7F1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1557" y="2776740"/>
            <a:ext cx="6700711" cy="351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576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8" y="481012"/>
            <a:ext cx="10850562" cy="60812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b="1" i="0" u="none" strike="noStrike" baseline="0" dirty="0">
                <a:latin typeface="+mn-lt"/>
              </a:rPr>
              <a:t>Znane osoby</a:t>
            </a:r>
          </a:p>
          <a:p>
            <a:pPr marL="0" indent="0">
              <a:buNone/>
            </a:pPr>
            <a:endParaRPr lang="pl-PL" sz="3600" b="1" i="0" u="none" strike="noStrike" baseline="0" dirty="0">
              <a:latin typeface="+mn-lt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600" b="1" i="0" u="none" strike="noStrike" baseline="0" dirty="0">
                <a:solidFill>
                  <a:srgbClr val="FFFF00"/>
                </a:solidFill>
                <a:latin typeface="+mn-lt"/>
              </a:rPr>
              <a:t>Pierce </a:t>
            </a:r>
            <a:r>
              <a:rPr lang="pl-PL" sz="3600" b="1" i="0" u="none" strike="noStrike" baseline="0" dirty="0" err="1">
                <a:solidFill>
                  <a:srgbClr val="FFFF00"/>
                </a:solidFill>
                <a:latin typeface="+mn-lt"/>
              </a:rPr>
              <a:t>Brosnan</a:t>
            </a:r>
            <a: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  <a:t>, jest zarówno aktorem </a:t>
            </a:r>
            <a:b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</a:br>
            <a: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  <a:t>jak i producentem filmowym.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  <a:t>Możemy go zobaczyć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  <a:t>m.in.: w filmach o agencie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  <a:t>007, w których zagrał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  <a:t>Jamesa Bonda.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l-PL" sz="3200" dirty="0">
              <a:latin typeface="+mn-lt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17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8AEF317-67C1-4388-A579-E275AC7F1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2179" y="2862465"/>
            <a:ext cx="5147533" cy="351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682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8" y="481012"/>
            <a:ext cx="10850562" cy="60812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b="1" i="0" u="none" strike="noStrike" baseline="0" dirty="0">
                <a:latin typeface="+mn-lt"/>
              </a:rPr>
              <a:t>Znane osoby</a:t>
            </a:r>
          </a:p>
          <a:p>
            <a:pPr marL="0" indent="0">
              <a:buNone/>
            </a:pPr>
            <a:endParaRPr lang="pl-PL" sz="3600" b="1" i="0" u="none" strike="noStrike" baseline="0" dirty="0">
              <a:latin typeface="+mn-lt"/>
            </a:endParaRPr>
          </a:p>
          <a:p>
            <a:pPr marL="0" indent="0"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600" b="1" dirty="0">
                <a:solidFill>
                  <a:srgbClr val="FFFF00"/>
                </a:solidFill>
                <a:latin typeface="+mn-lt"/>
              </a:rPr>
              <a:t>Colin </a:t>
            </a:r>
            <a:r>
              <a:rPr lang="pl-PL" sz="3600" b="1" dirty="0" err="1">
                <a:solidFill>
                  <a:srgbClr val="FFFF00"/>
                </a:solidFill>
                <a:latin typeface="+mn-lt"/>
              </a:rPr>
              <a:t>Farrell</a:t>
            </a:r>
            <a:r>
              <a:rPr lang="pl-PL" sz="3600" b="1" dirty="0">
                <a:solidFill>
                  <a:srgbClr val="FFFF00"/>
                </a:solidFill>
                <a:latin typeface="+mn-lt"/>
              </a:rPr>
              <a:t>, </a:t>
            </a:r>
            <a:r>
              <a:rPr lang="pl-PL" sz="3200" dirty="0">
                <a:solidFill>
                  <a:srgbClr val="FFFFFF"/>
                </a:solidFill>
                <a:latin typeface="+mn-lt"/>
              </a:rPr>
              <a:t>jest aktorem zarówno filmowym, </a:t>
            </a:r>
          </a:p>
          <a:p>
            <a:pPr marL="0" indent="0"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dirty="0">
                <a:solidFill>
                  <a:srgbClr val="FFFFFF"/>
                </a:solidFill>
                <a:latin typeface="+mn-lt"/>
              </a:rPr>
              <a:t>jak i telewizyjnym. </a:t>
            </a:r>
          </a:p>
          <a:p>
            <a:pPr marL="0" indent="0"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dirty="0">
                <a:solidFill>
                  <a:srgbClr val="FFFFFF"/>
                </a:solidFill>
                <a:latin typeface="+mn-lt"/>
              </a:rPr>
              <a:t>Filmy, w których wystąpił </a:t>
            </a:r>
          </a:p>
          <a:p>
            <a:pPr marL="0" indent="0"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dirty="0">
                <a:solidFill>
                  <a:srgbClr val="FFFFFF"/>
                </a:solidFill>
                <a:latin typeface="+mn-lt"/>
              </a:rPr>
              <a:t>to m.in.: „</a:t>
            </a:r>
            <a:r>
              <a:rPr lang="pl-PL" sz="3200" dirty="0" err="1">
                <a:solidFill>
                  <a:srgbClr val="FFFFFF"/>
                </a:solidFill>
                <a:latin typeface="+mn-lt"/>
              </a:rPr>
              <a:t>Daredevil</a:t>
            </a:r>
            <a:r>
              <a:rPr lang="pl-PL" sz="3200" dirty="0">
                <a:solidFill>
                  <a:srgbClr val="FFFFFF"/>
                </a:solidFill>
                <a:latin typeface="+mn-lt"/>
              </a:rPr>
              <a:t>”, </a:t>
            </a:r>
          </a:p>
          <a:p>
            <a:pPr marL="0" indent="0"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dirty="0">
                <a:solidFill>
                  <a:srgbClr val="FFFFFF"/>
                </a:solidFill>
                <a:latin typeface="+mn-lt"/>
              </a:rPr>
              <a:t>„S.W.A.T.”, „Rekrut”.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pl-PL" sz="3200" dirty="0">
              <a:latin typeface="+mn-lt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18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8AEF317-67C1-4388-A579-E275AC7F1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2767181"/>
            <a:ext cx="5525362" cy="369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63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8" y="481012"/>
            <a:ext cx="10850562" cy="60812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b="1" i="0" u="none" strike="noStrike" baseline="0" dirty="0">
                <a:latin typeface="+mn-lt"/>
              </a:rPr>
              <a:t>Znane osoby</a:t>
            </a:r>
          </a:p>
          <a:p>
            <a:pPr marL="0" indent="0">
              <a:buNone/>
            </a:pPr>
            <a:endParaRPr lang="pl-PL" sz="3600" b="1" i="0" u="none" strike="noStrike" baseline="0" dirty="0">
              <a:latin typeface="+mn-lt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600" b="1" i="0" u="none" strike="noStrike" baseline="0" dirty="0">
                <a:solidFill>
                  <a:srgbClr val="FFFF00"/>
                </a:solidFill>
                <a:latin typeface="+mn-lt"/>
              </a:rPr>
              <a:t>Bono</a:t>
            </a:r>
            <a: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  <a:t>, Paul David </a:t>
            </a:r>
            <a:r>
              <a:rPr lang="pl-PL" sz="3200" b="0" i="0" u="none" strike="noStrike" baseline="0" dirty="0" err="1">
                <a:solidFill>
                  <a:srgbClr val="FFFFFF"/>
                </a:solidFill>
                <a:latin typeface="+mn-lt"/>
              </a:rPr>
              <a:t>Hewson</a:t>
            </a:r>
            <a: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  <a:t>(ur. 10 maja 1960 w Dublinie)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  <a:t>– irlandzki piosenkarz,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  <a:t>muzyk i filantrop. Od 1976 lider,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  <a:t>wokalista i gitarzysta zespołu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  <a:t>rockowego </a:t>
            </a:r>
            <a:r>
              <a:rPr lang="pl-PL" sz="3600" b="1" i="0" u="none" strike="noStrike" baseline="0" dirty="0">
                <a:solidFill>
                  <a:srgbClr val="FFFF00"/>
                </a:solidFill>
                <a:latin typeface="+mn-lt"/>
              </a:rPr>
              <a:t>U2</a:t>
            </a:r>
            <a: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  <a:t>.</a:t>
            </a:r>
            <a:endParaRPr lang="pl-PL" sz="3200" dirty="0">
              <a:latin typeface="+mn-lt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19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8AEF317-67C1-4388-A579-E275AC7F1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88543" y="1513216"/>
            <a:ext cx="4593881" cy="4863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811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8" y="481012"/>
            <a:ext cx="11288712" cy="60812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b="1" i="0" u="none" strike="noStrike" baseline="0" dirty="0">
                <a:latin typeface="+mn-lt"/>
              </a:rPr>
              <a:t>Znane osoby</a:t>
            </a:r>
          </a:p>
          <a:p>
            <a:pPr marL="0" indent="0">
              <a:buNone/>
            </a:pPr>
            <a:endParaRPr lang="pl-PL" sz="3600" b="1" i="0" u="none" strike="noStrike" baseline="0" dirty="0">
              <a:latin typeface="+mn-lt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600" b="1" dirty="0">
                <a:solidFill>
                  <a:srgbClr val="FFFF00"/>
                </a:solidFill>
                <a:latin typeface="+mn-lt"/>
              </a:rPr>
              <a:t>Dolores </a:t>
            </a:r>
            <a:r>
              <a:rPr lang="pl-PL" sz="3600" b="1" dirty="0" err="1">
                <a:solidFill>
                  <a:srgbClr val="FFFF00"/>
                </a:solidFill>
                <a:latin typeface="+mn-lt"/>
              </a:rPr>
              <a:t>O’Riordan</a:t>
            </a:r>
            <a: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  <a:t>, (ur. 6 września 1971 w </a:t>
            </a:r>
            <a:r>
              <a:rPr lang="pl-PL" sz="3200" b="0" i="0" u="none" strike="noStrike" baseline="0" dirty="0" err="1">
                <a:solidFill>
                  <a:srgbClr val="FFFFFF"/>
                </a:solidFill>
                <a:latin typeface="+mn-lt"/>
              </a:rPr>
              <a:t>Ballybricken</a:t>
            </a:r>
            <a: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  <a:t>, zm. 15 stycznia 2018 w Londynie)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  <a:t>– irlandzka piosenkarka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  <a:t>i wokalistka zespołu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1" i="0" u="none" strike="noStrike" baseline="0" dirty="0">
                <a:solidFill>
                  <a:srgbClr val="FFFF00"/>
                </a:solidFill>
                <a:latin typeface="+mn-lt"/>
              </a:rPr>
              <a:t>The </a:t>
            </a:r>
            <a:r>
              <a:rPr lang="pl-PL" sz="3200" b="1" i="0" u="none" strike="noStrike" baseline="0" dirty="0" err="1">
                <a:solidFill>
                  <a:srgbClr val="FFFF00"/>
                </a:solidFill>
                <a:latin typeface="+mn-lt"/>
              </a:rPr>
              <a:t>Cranberries</a:t>
            </a:r>
            <a:r>
              <a:rPr lang="pl-PL" sz="3200" b="0" i="0" u="none" strike="noStrike" baseline="0" dirty="0">
                <a:solidFill>
                  <a:srgbClr val="FFFFFF"/>
                </a:solidFill>
                <a:latin typeface="+mn-lt"/>
              </a:rPr>
              <a:t>.</a:t>
            </a:r>
            <a:endParaRPr lang="pl-PL" sz="3200" dirty="0">
              <a:latin typeface="+mn-lt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20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8AEF317-67C1-4388-A579-E275AC7F1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88368" y="3302720"/>
            <a:ext cx="5955957" cy="333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66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8" y="481012"/>
            <a:ext cx="11288712" cy="60812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b="1" i="0" u="none" strike="noStrike" baseline="0" dirty="0">
                <a:latin typeface="+mn-lt"/>
              </a:rPr>
              <a:t>Jedzenie</a:t>
            </a:r>
          </a:p>
          <a:p>
            <a:pPr marL="0" indent="0">
              <a:buNone/>
            </a:pPr>
            <a:endParaRPr lang="pl-PL" sz="3600" b="1" i="0" u="none" strike="noStrike" baseline="0" dirty="0">
              <a:latin typeface="+mn-lt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600" b="1" dirty="0">
                <a:solidFill>
                  <a:srgbClr val="FFFF00"/>
                </a:solidFill>
                <a:latin typeface="+mn-lt"/>
              </a:rPr>
              <a:t>Irlandzkie śniadanie</a:t>
            </a:r>
            <a:r>
              <a:rPr lang="pl-PL" sz="3200" dirty="0">
                <a:solidFill>
                  <a:srgbClr val="FFFFFF"/>
                </a:solidFill>
                <a:latin typeface="+mn-lt"/>
              </a:rPr>
              <a:t> składa się z następujących potraw: smażone kiełbaski, smażone plastry bekonu, jajko sadzone, </a:t>
            </a:r>
            <a:r>
              <a:rPr lang="pl-PL" sz="3200" dirty="0" err="1">
                <a:solidFill>
                  <a:srgbClr val="FFFFFF"/>
                </a:solidFill>
                <a:latin typeface="+mn-lt"/>
              </a:rPr>
              <a:t>whitepudding</a:t>
            </a:r>
            <a:r>
              <a:rPr lang="pl-PL" sz="3200" dirty="0">
                <a:solidFill>
                  <a:srgbClr val="FFFFFF"/>
                </a:solidFill>
                <a:latin typeface="+mn-lt"/>
              </a:rPr>
              <a:t>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dirty="0" err="1">
                <a:solidFill>
                  <a:srgbClr val="FFFFFF"/>
                </a:solidFill>
                <a:latin typeface="+mn-lt"/>
              </a:rPr>
              <a:t>blackpudding</a:t>
            </a:r>
            <a:r>
              <a:rPr lang="pl-PL" sz="3200" dirty="0">
                <a:solidFill>
                  <a:srgbClr val="FFFFFF"/>
                </a:solidFill>
                <a:latin typeface="+mn-lt"/>
              </a:rPr>
              <a:t>, pieczony pomidor,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dirty="0">
                <a:solidFill>
                  <a:srgbClr val="FFFFFF"/>
                </a:solidFill>
                <a:latin typeface="+mn-lt"/>
              </a:rPr>
              <a:t>placek ziemniaczany.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21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8AEF317-67C1-4388-A579-E275AC7F1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1850" y="3316853"/>
            <a:ext cx="4449150" cy="333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0731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8" y="481012"/>
            <a:ext cx="11288712" cy="60812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b="1" i="0" u="none" strike="noStrike" baseline="0" dirty="0">
                <a:latin typeface="+mn-lt"/>
              </a:rPr>
              <a:t>Jedzenie</a:t>
            </a:r>
          </a:p>
          <a:p>
            <a:pPr marL="0" indent="0">
              <a:buNone/>
            </a:pPr>
            <a:endParaRPr lang="pl-PL" sz="3600" b="1" i="0" u="none" strike="noStrike" baseline="0" dirty="0">
              <a:latin typeface="+mn-lt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600" b="1" dirty="0">
                <a:solidFill>
                  <a:srgbClr val="FFFF00"/>
                </a:solidFill>
                <a:latin typeface="+mn-lt"/>
              </a:rPr>
              <a:t>Gulasz irlandzki </a:t>
            </a:r>
            <a:r>
              <a:rPr lang="pl-PL" sz="3200" dirty="0">
                <a:solidFill>
                  <a:srgbClr val="FFFFFF"/>
                </a:solidFill>
                <a:latin typeface="+mn-lt"/>
              </a:rPr>
              <a:t>(</a:t>
            </a:r>
            <a:r>
              <a:rPr lang="pl-PL" sz="3200" dirty="0" err="1">
                <a:solidFill>
                  <a:srgbClr val="FFFFFF"/>
                </a:solidFill>
                <a:latin typeface="+mn-lt"/>
              </a:rPr>
              <a:t>Irishstew</a:t>
            </a:r>
            <a:r>
              <a:rPr lang="pl-PL" sz="3200" dirty="0">
                <a:solidFill>
                  <a:srgbClr val="FFFFFF"/>
                </a:solidFill>
                <a:latin typeface="+mn-lt"/>
              </a:rPr>
              <a:t>) - najbardziej znanym daniem lokalnej kuchni jest gulasz irlandzki z jagnięciny lub baraniny. Mięso dusi się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dirty="0">
                <a:solidFill>
                  <a:srgbClr val="FFFFFF"/>
                </a:solidFill>
                <a:latin typeface="+mn-lt"/>
              </a:rPr>
              <a:t>z ziemniakami, cebulą,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dirty="0">
                <a:solidFill>
                  <a:srgbClr val="FFFFFF"/>
                </a:solidFill>
                <a:latin typeface="+mn-lt"/>
              </a:rPr>
              <a:t>marchewką, porem i kaszą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dirty="0">
                <a:solidFill>
                  <a:srgbClr val="FFFFFF"/>
                </a:solidFill>
                <a:latin typeface="+mn-lt"/>
              </a:rPr>
              <a:t>jęczmienną. 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22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8AEF317-67C1-4388-A579-E275AC7F1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9375" y="3429000"/>
            <a:ext cx="4449150" cy="301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71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89239BB-2AF4-4E49-AE2A-E8A678473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8" y="481012"/>
            <a:ext cx="11288712" cy="60812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b="1" i="0" u="none" strike="noStrike" baseline="0" dirty="0">
                <a:latin typeface="+mn-lt"/>
              </a:rPr>
              <a:t>Sport</a:t>
            </a:r>
          </a:p>
          <a:p>
            <a:pPr marL="0" indent="0">
              <a:buNone/>
            </a:pPr>
            <a:endParaRPr lang="pl-PL" sz="3600" b="1" i="0" u="none" strike="noStrike" baseline="0" dirty="0">
              <a:latin typeface="+mn-lt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600" b="1" dirty="0" err="1">
                <a:solidFill>
                  <a:srgbClr val="FFFF00"/>
                </a:solidFill>
                <a:latin typeface="+mn-lt"/>
              </a:rPr>
              <a:t>Hurling</a:t>
            </a:r>
            <a:r>
              <a:rPr lang="pl-PL" sz="3200" dirty="0">
                <a:solidFill>
                  <a:srgbClr val="FFFFFF"/>
                </a:solidFill>
                <a:latin typeface="+mn-lt"/>
              </a:rPr>
              <a:t> – gra zespołowa, w której gracze używają kijów i piłek. Grana głównie w Irlandii Północnej i Irlandii,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dirty="0">
                <a:solidFill>
                  <a:srgbClr val="FFFFFF"/>
                </a:solidFill>
                <a:latin typeface="+mn-lt"/>
              </a:rPr>
              <a:t>jest sportem narodowym i cieszy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dirty="0">
                <a:solidFill>
                  <a:srgbClr val="FFFFFF"/>
                </a:solidFill>
                <a:latin typeface="+mn-lt"/>
              </a:rPr>
              <a:t> się ogromną popularnością.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dirty="0">
                <a:solidFill>
                  <a:srgbClr val="FFFFFF"/>
                </a:solidFill>
                <a:latin typeface="+mn-lt"/>
              </a:rPr>
              <a:t>Kobieca odmiana tego sportu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dirty="0">
                <a:solidFill>
                  <a:srgbClr val="FFFFFF"/>
                </a:solidFill>
                <a:latin typeface="+mn-lt"/>
              </a:rPr>
              <a:t>to </a:t>
            </a:r>
            <a:r>
              <a:rPr lang="pl-PL" sz="3200" dirty="0" err="1">
                <a:solidFill>
                  <a:srgbClr val="FFFFFF"/>
                </a:solidFill>
                <a:latin typeface="+mn-lt"/>
              </a:rPr>
              <a:t>camogie</a:t>
            </a:r>
            <a:r>
              <a:rPr lang="pl-PL" sz="3200" dirty="0">
                <a:solidFill>
                  <a:srgbClr val="FFFFFF"/>
                </a:solidFill>
                <a:latin typeface="+mn-lt"/>
              </a:rPr>
              <a:t>.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ABFB57-5603-43F0-9541-AF2B412E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0555D-C137-4172-A32F-9305C2167AA7}" type="slidenum">
              <a:rPr lang="pl-PL" smtClean="0"/>
              <a:t>23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8AEF317-67C1-4388-A579-E275AC7F1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2749" y="3270210"/>
            <a:ext cx="5067521" cy="320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9689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Zielony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204</TotalTime>
  <Words>776</Words>
  <Application>Microsoft Office PowerPoint</Application>
  <PresentationFormat>Panoramiczny</PresentationFormat>
  <Paragraphs>164</Paragraphs>
  <Slides>23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8" baseType="lpstr">
      <vt:lpstr>Arial</vt:lpstr>
      <vt:lpstr>Calibri</vt:lpstr>
      <vt:lpstr>Century Gothic</vt:lpstr>
      <vt:lpstr>Wingdings 3</vt:lpstr>
      <vt:lpstr>Jon</vt:lpstr>
      <vt:lpstr>Irlandia - Éire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Irlandia</dc:title>
  <cp:lastModifiedBy>Paweł</cp:lastModifiedBy>
  <cp:revision>91</cp:revision>
  <dcterms:created xsi:type="dcterms:W3CDTF">2025-03-03T18:00:16Z</dcterms:created>
  <dcterms:modified xsi:type="dcterms:W3CDTF">2025-04-14T13:29:27Z</dcterms:modified>
</cp:coreProperties>
</file>